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9" r:id="rId4"/>
    <p:sldId id="267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58" r:id="rId13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y Grotesk Grand Bold" panose="020B0604020202020204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19B29F3-8E19-4354-AEFA-487833C0B1CA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A5AFA37-ABB6-4808-BA12-5A2CD7C0ECF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109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D9BD-24F1-4DC0-A648-96C17C6E9C7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701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7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5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7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0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2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1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1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1371600" rtl="1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hyperlink" Target="https://github.com/ortall0201/Spotify-Playlist-Recommender-System-Using-NLP/blob/main/README.m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2" Type="http://schemas.openxmlformats.org/officeDocument/2006/relationships/hyperlink" Target="https://www.kaggle.com/datasets/andrewmvd/spotify-playlists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.svg"/><Relationship Id="rId5" Type="http://schemas.openxmlformats.org/officeDocument/2006/relationships/image" Target="../media/image19.pn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20255"/>
            <a:ext cx="18211800" cy="426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577139"/>
            <a:ext cx="18288000" cy="5468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0" y="8727156"/>
            <a:ext cx="18288000" cy="5101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0" y="9700565"/>
            <a:ext cx="18211800" cy="1620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66324" y="9107487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7098822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7098822" y="9107487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977740" y="8895925"/>
            <a:ext cx="4703910" cy="627911"/>
            <a:chOff x="0" y="0"/>
            <a:chExt cx="1238890" cy="1653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8890" cy="165376"/>
            </a:xfrm>
            <a:custGeom>
              <a:avLst/>
              <a:gdLst/>
              <a:ahLst/>
              <a:cxnLst/>
              <a:rect l="l" t="t" r="r" b="b"/>
              <a:pathLst>
                <a:path w="1238890" h="165376">
                  <a:moveTo>
                    <a:pt x="82688" y="0"/>
                  </a:moveTo>
                  <a:lnTo>
                    <a:pt x="1156202" y="0"/>
                  </a:lnTo>
                  <a:cubicBezTo>
                    <a:pt x="1178132" y="0"/>
                    <a:pt x="1199164" y="8712"/>
                    <a:pt x="1214671" y="24219"/>
                  </a:cubicBezTo>
                  <a:cubicBezTo>
                    <a:pt x="1230178" y="39726"/>
                    <a:pt x="1238890" y="60758"/>
                    <a:pt x="1238890" y="82688"/>
                  </a:cubicBezTo>
                  <a:lnTo>
                    <a:pt x="1238890" y="82688"/>
                  </a:lnTo>
                  <a:cubicBezTo>
                    <a:pt x="1238890" y="128355"/>
                    <a:pt x="1201869" y="165376"/>
                    <a:pt x="1156202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38890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1447" y="8895925"/>
            <a:ext cx="3242673" cy="627911"/>
            <a:chOff x="0" y="0"/>
            <a:chExt cx="854037" cy="1653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4037" cy="165376"/>
            </a:xfrm>
            <a:custGeom>
              <a:avLst/>
              <a:gdLst/>
              <a:ahLst/>
              <a:cxnLst/>
              <a:rect l="l" t="t" r="r" b="b"/>
              <a:pathLst>
                <a:path w="854037" h="165376">
                  <a:moveTo>
                    <a:pt x="82688" y="0"/>
                  </a:moveTo>
                  <a:lnTo>
                    <a:pt x="771349" y="0"/>
                  </a:lnTo>
                  <a:cubicBezTo>
                    <a:pt x="793280" y="0"/>
                    <a:pt x="814312" y="8712"/>
                    <a:pt x="829819" y="24219"/>
                  </a:cubicBezTo>
                  <a:cubicBezTo>
                    <a:pt x="845325" y="39726"/>
                    <a:pt x="854037" y="60758"/>
                    <a:pt x="854037" y="82688"/>
                  </a:cubicBezTo>
                  <a:lnTo>
                    <a:pt x="854037" y="82688"/>
                  </a:lnTo>
                  <a:cubicBezTo>
                    <a:pt x="854037" y="104618"/>
                    <a:pt x="845325" y="125650"/>
                    <a:pt x="829819" y="141157"/>
                  </a:cubicBezTo>
                  <a:cubicBezTo>
                    <a:pt x="814312" y="156664"/>
                    <a:pt x="793280" y="165376"/>
                    <a:pt x="771349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54037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872152" y="8895925"/>
            <a:ext cx="6859498" cy="686889"/>
            <a:chOff x="0" y="0"/>
            <a:chExt cx="1806617" cy="1809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06617" cy="180909"/>
            </a:xfrm>
            <a:custGeom>
              <a:avLst/>
              <a:gdLst/>
              <a:ahLst/>
              <a:cxnLst/>
              <a:rect l="l" t="t" r="r" b="b"/>
              <a:pathLst>
                <a:path w="1806617" h="180909">
                  <a:moveTo>
                    <a:pt x="57561" y="0"/>
                  </a:moveTo>
                  <a:lnTo>
                    <a:pt x="1749056" y="0"/>
                  </a:lnTo>
                  <a:cubicBezTo>
                    <a:pt x="1764322" y="0"/>
                    <a:pt x="1778963" y="6064"/>
                    <a:pt x="1789758" y="16859"/>
                  </a:cubicBezTo>
                  <a:cubicBezTo>
                    <a:pt x="1800552" y="27654"/>
                    <a:pt x="1806617" y="42295"/>
                    <a:pt x="1806617" y="57561"/>
                  </a:cubicBezTo>
                  <a:lnTo>
                    <a:pt x="1806617" y="123348"/>
                  </a:lnTo>
                  <a:cubicBezTo>
                    <a:pt x="1806617" y="155138"/>
                    <a:pt x="1780846" y="180909"/>
                    <a:pt x="1749056" y="180909"/>
                  </a:cubicBezTo>
                  <a:lnTo>
                    <a:pt x="57561" y="180909"/>
                  </a:lnTo>
                  <a:cubicBezTo>
                    <a:pt x="42295" y="180909"/>
                    <a:pt x="27654" y="174845"/>
                    <a:pt x="16859" y="164050"/>
                  </a:cubicBezTo>
                  <a:cubicBezTo>
                    <a:pt x="6064" y="153255"/>
                    <a:pt x="0" y="138614"/>
                    <a:pt x="0" y="123348"/>
                  </a:cubicBezTo>
                  <a:lnTo>
                    <a:pt x="0" y="57561"/>
                  </a:lnTo>
                  <a:cubicBezTo>
                    <a:pt x="0" y="25771"/>
                    <a:pt x="25771" y="0"/>
                    <a:pt x="57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06617" cy="21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191076" y="4245794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2675635" y="9005095"/>
            <a:ext cx="506965" cy="427144"/>
          </a:xfrm>
          <a:custGeom>
            <a:avLst/>
            <a:gdLst/>
            <a:ahLst/>
            <a:cxnLst/>
            <a:rect l="l" t="t" r="r" b="b"/>
            <a:pathLst>
              <a:path w="636113" h="560642">
                <a:moveTo>
                  <a:pt x="0" y="0"/>
                </a:moveTo>
                <a:lnTo>
                  <a:pt x="636113" y="0"/>
                </a:lnTo>
                <a:lnTo>
                  <a:pt x="636113" y="560643"/>
                </a:lnTo>
                <a:lnTo>
                  <a:pt x="0" y="56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353636" y="2743752"/>
            <a:ext cx="9315085" cy="1389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8"/>
              </a:lnSpc>
            </a:pPr>
            <a:r>
              <a:rPr lang="en-US" sz="4006" b="1" spc="184" dirty="0">
                <a:solidFill>
                  <a:srgbClr val="33CC33"/>
                </a:solidFill>
                <a:latin typeface="Canva Sans" panose="020B0604020202020204" charset="0"/>
                <a:ea typeface="Cy Grotesk Grand Bold"/>
                <a:sym typeface="Cy Grotesk Grand Bold"/>
              </a:rPr>
              <a:t>PLAYLIST RECOMMENDER SYSTEM</a:t>
            </a:r>
          </a:p>
          <a:p>
            <a:pPr algn="ctr">
              <a:lnSpc>
                <a:spcPts val="5608"/>
              </a:lnSpc>
            </a:pPr>
            <a:endParaRPr lang="en-US" sz="4006" b="1" spc="184" dirty="0">
              <a:solidFill>
                <a:srgbClr val="52D07F"/>
              </a:solidFill>
              <a:latin typeface="Canva Sans" panose="020B0604020202020204" charset="0"/>
              <a:ea typeface="Cy Grotesk Grand Bold"/>
              <a:sym typeface="Cy Grotesk Gran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44857" y="9019591"/>
            <a:ext cx="4536794" cy="33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u="sng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  <a:hlinkClick r:id="rId7"/>
              </a:rPr>
              <a:t>GITHAB</a:t>
            </a:r>
            <a:r>
              <a:rPr lang="en-US" sz="1999" u="sng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 link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1447" y="8874245"/>
            <a:ext cx="3242673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164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Data Science course 2024-2025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10302" y="8843379"/>
            <a:ext cx="6410551" cy="6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Created by Manor </a:t>
            </a: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Shpritz</a:t>
            </a: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, </a:t>
            </a: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Ortal</a:t>
            </a: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 Lasry and Or Cohen Raviv.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BF2732-7565-777F-7FB0-A303F2205724}"/>
              </a:ext>
            </a:extLst>
          </p:cNvPr>
          <p:cNvSpPr txBox="1"/>
          <p:nvPr/>
        </p:nvSpPr>
        <p:spPr>
          <a:xfrm>
            <a:off x="4525631" y="5035869"/>
            <a:ext cx="9804063" cy="183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1800" spc="242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"How can we develop a system to recommend personalized playlists to users, leveraging playlist data alone to identify contextual relationships between songs and generate relevant suggestions for a given input song?"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A87603-4B1A-F784-6EC5-B551BF58D680}"/>
              </a:ext>
            </a:extLst>
          </p:cNvPr>
          <p:cNvSpPr txBox="1"/>
          <p:nvPr/>
        </p:nvSpPr>
        <p:spPr>
          <a:xfrm>
            <a:off x="4748967" y="4053501"/>
            <a:ext cx="9580728" cy="71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2800" b="1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sym typeface="Cy Grotesk Grand Bold"/>
              </a:rPr>
              <a:t>BUSINESS QUESTION?</a:t>
            </a: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FF14918B-C2FC-918C-81F6-EAACFDE517E1}"/>
              </a:ext>
            </a:extLst>
          </p:cNvPr>
          <p:cNvGrpSpPr/>
          <p:nvPr/>
        </p:nvGrpSpPr>
        <p:grpSpPr>
          <a:xfrm rot="-5400000">
            <a:off x="6585186" y="4141724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599E2217-2C99-6C15-51FC-22AE697CAD04}"/>
                </a:ext>
              </a:extLst>
            </p:cNvPr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solidFill>
                  <a:srgbClr val="33CC33"/>
                </a:solidFill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A23382A4-B15E-8B8B-5836-12E98323D297}"/>
                </a:ext>
              </a:extLst>
            </p:cNvPr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33CC33"/>
                </a:solidFill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</p:grpSp>
      <p:grpSp>
        <p:nvGrpSpPr>
          <p:cNvPr id="40" name="Group 10">
            <a:extLst>
              <a:ext uri="{FF2B5EF4-FFF2-40B4-BE49-F238E27FC236}">
                <a16:creationId xmlns:a16="http://schemas.microsoft.com/office/drawing/2014/main" id="{5D95C5B0-4585-EEE7-9B85-8EA06448E061}"/>
              </a:ext>
            </a:extLst>
          </p:cNvPr>
          <p:cNvGrpSpPr/>
          <p:nvPr/>
        </p:nvGrpSpPr>
        <p:grpSpPr>
          <a:xfrm>
            <a:off x="1997058" y="616355"/>
            <a:ext cx="2037715" cy="801891"/>
            <a:chOff x="0" y="-38100"/>
            <a:chExt cx="536682" cy="211198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4AC8E31-8306-E12F-24F7-E9C592765CC1}"/>
                </a:ext>
              </a:extLst>
            </p:cNvPr>
            <p:cNvSpPr/>
            <p:nvPr/>
          </p:nvSpPr>
          <p:spPr>
            <a:xfrm>
              <a:off x="5890" y="7722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4859DA82-4CC0-8009-EA7C-B048DC9BC5BC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83804D2-FDEE-0F98-CA8C-153325BB29FF}"/>
              </a:ext>
            </a:extLst>
          </p:cNvPr>
          <p:cNvSpPr txBox="1"/>
          <p:nvPr/>
        </p:nvSpPr>
        <p:spPr>
          <a:xfrm>
            <a:off x="2218687" y="881931"/>
            <a:ext cx="586755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8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00</a:t>
            </a:r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96EECC82-4650-0DC8-E85A-50379CE2DFF4}"/>
              </a:ext>
            </a:extLst>
          </p:cNvPr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AB426A-91FA-B7EA-8873-AFE2B7657EB7}"/>
              </a:ext>
            </a:extLst>
          </p:cNvPr>
          <p:cNvSpPr txBox="1"/>
          <p:nvPr/>
        </p:nvSpPr>
        <p:spPr>
          <a:xfrm>
            <a:off x="13563600" y="857719"/>
            <a:ext cx="31180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spc="242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The Problem</a:t>
            </a:r>
          </a:p>
          <a:p>
            <a:endParaRPr lang="he-IL" dirty="0">
              <a:latin typeface="Canva Sans" panose="020B0604020202020204" charset="0"/>
            </a:endParaRPr>
          </a:p>
        </p:txBody>
      </p:sp>
      <p:sp>
        <p:nvSpPr>
          <p:cNvPr id="51" name="תיבת טקסט 2">
            <a:extLst>
              <a:ext uri="{FF2B5EF4-FFF2-40B4-BE49-F238E27FC236}">
                <a16:creationId xmlns:a16="http://schemas.microsoft.com/office/drawing/2014/main" id="{9E18E496-8B1D-7193-1670-C324604126B2}"/>
              </a:ext>
            </a:extLst>
          </p:cNvPr>
          <p:cNvSpPr txBox="1"/>
          <p:nvPr/>
        </p:nvSpPr>
        <p:spPr>
          <a:xfrm>
            <a:off x="14748" y="9912127"/>
            <a:ext cx="8214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nva Sans" panose="020B0604020202020204" charset="0"/>
              </a:rPr>
              <a:t>*Spotify logo and data are copyrighted by Spotify and used for educational purposes only.</a:t>
            </a:r>
            <a:endParaRPr lang="he-IL" sz="1400" dirty="0">
              <a:latin typeface="Canva Sans" panose="020B0604020202020204" charset="0"/>
            </a:endParaRPr>
          </a:p>
        </p:txBody>
      </p:sp>
      <p:sp>
        <p:nvSpPr>
          <p:cNvPr id="52" name="Freeform 23">
            <a:extLst>
              <a:ext uri="{FF2B5EF4-FFF2-40B4-BE49-F238E27FC236}">
                <a16:creationId xmlns:a16="http://schemas.microsoft.com/office/drawing/2014/main" id="{560AC606-F3E0-50B1-D0B0-89B81CAB4676}"/>
              </a:ext>
            </a:extLst>
          </p:cNvPr>
          <p:cNvSpPr/>
          <p:nvPr/>
        </p:nvSpPr>
        <p:spPr>
          <a:xfrm>
            <a:off x="15209884" y="4086560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53" name="Freeform 25">
            <a:extLst>
              <a:ext uri="{FF2B5EF4-FFF2-40B4-BE49-F238E27FC236}">
                <a16:creationId xmlns:a16="http://schemas.microsoft.com/office/drawing/2014/main" id="{88FDE743-D2A1-C9E8-795E-A67B8FA3968B}"/>
              </a:ext>
            </a:extLst>
          </p:cNvPr>
          <p:cNvSpPr/>
          <p:nvPr/>
        </p:nvSpPr>
        <p:spPr>
          <a:xfrm>
            <a:off x="15468600" y="761648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D8B17B39-E44C-B1CF-D08B-6BF271A11C39}"/>
              </a:ext>
            </a:extLst>
          </p:cNvPr>
          <p:cNvSpPr/>
          <p:nvPr/>
        </p:nvSpPr>
        <p:spPr>
          <a:xfrm>
            <a:off x="5581429" y="745001"/>
            <a:ext cx="6859498" cy="686889"/>
          </a:xfrm>
          <a:custGeom>
            <a:avLst/>
            <a:gdLst/>
            <a:ahLst/>
            <a:cxnLst/>
            <a:rect l="l" t="t" r="r" b="b"/>
            <a:pathLst>
              <a:path w="1806617" h="180909">
                <a:moveTo>
                  <a:pt x="57561" y="0"/>
                </a:moveTo>
                <a:lnTo>
                  <a:pt x="1749056" y="0"/>
                </a:lnTo>
                <a:cubicBezTo>
                  <a:pt x="1764322" y="0"/>
                  <a:pt x="1778963" y="6064"/>
                  <a:pt x="1789758" y="16859"/>
                </a:cubicBezTo>
                <a:cubicBezTo>
                  <a:pt x="1800552" y="27654"/>
                  <a:pt x="1806617" y="42295"/>
                  <a:pt x="1806617" y="57561"/>
                </a:cubicBezTo>
                <a:lnTo>
                  <a:pt x="1806617" y="123348"/>
                </a:lnTo>
                <a:cubicBezTo>
                  <a:pt x="1806617" y="155138"/>
                  <a:pt x="1780846" y="180909"/>
                  <a:pt x="1749056" y="180909"/>
                </a:cubicBezTo>
                <a:lnTo>
                  <a:pt x="57561" y="180909"/>
                </a:lnTo>
                <a:cubicBezTo>
                  <a:pt x="42295" y="180909"/>
                  <a:pt x="27654" y="174845"/>
                  <a:pt x="16859" y="164050"/>
                </a:cubicBezTo>
                <a:cubicBezTo>
                  <a:pt x="6064" y="153255"/>
                  <a:pt x="0" y="138614"/>
                  <a:pt x="0" y="123348"/>
                </a:cubicBezTo>
                <a:lnTo>
                  <a:pt x="0" y="57561"/>
                </a:lnTo>
                <a:cubicBezTo>
                  <a:pt x="0" y="25771"/>
                  <a:pt x="25771" y="0"/>
                  <a:pt x="57561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pPr algn="ctr"/>
            <a:r>
              <a:rPr lang="en-US" sz="4000" dirty="0">
                <a:latin typeface="Canva Sans" panose="020B0604020202020204" charset="0"/>
              </a:rPr>
              <a:t>FINAL PROJECT</a:t>
            </a:r>
            <a:endParaRPr lang="he-IL" sz="4000" dirty="0"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51AC80-1D02-B67F-C54C-EA676111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98D5004-C7BA-B851-43DC-6A5C2795C5BD}"/>
              </a:ext>
            </a:extLst>
          </p:cNvPr>
          <p:cNvGrpSpPr/>
          <p:nvPr/>
        </p:nvGrpSpPr>
        <p:grpSpPr>
          <a:xfrm rot="-5400000">
            <a:off x="3618953" y="2624286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2D1722-783D-B716-2A44-06655EB933C1}"/>
                </a:ext>
              </a:extLst>
            </p:cNvPr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A71F66-7E64-8924-7DC6-1782ABA7CC85}"/>
                </a:ext>
              </a:extLst>
            </p:cNvPr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1D50D82-710E-C6BF-78C9-D72FA6B54542}"/>
              </a:ext>
            </a:extLst>
          </p:cNvPr>
          <p:cNvSpPr/>
          <p:nvPr/>
        </p:nvSpPr>
        <p:spPr>
          <a:xfrm>
            <a:off x="0" y="151397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310EB4E-AC97-EDB4-2907-8D5E99B5B4D5}"/>
              </a:ext>
            </a:extLst>
          </p:cNvPr>
          <p:cNvSpPr/>
          <p:nvPr/>
        </p:nvSpPr>
        <p:spPr>
          <a:xfrm flipV="1">
            <a:off x="0" y="504942"/>
            <a:ext cx="18288000" cy="4324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43FE4EC-3AFB-AA6D-5B08-E0062B193751}"/>
              </a:ext>
            </a:extLst>
          </p:cNvPr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716884E-2AE0-4ACA-387A-895EA14386DC}"/>
              </a:ext>
            </a:extLst>
          </p:cNvPr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FD97041-F965-4EC9-6EAC-715E0AEDA860}"/>
                </a:ext>
              </a:extLst>
            </p:cNvPr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C6BF593-27ED-55C8-44DD-BC894A39839D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87F2EC1-E093-938E-3EC9-8D452EF4E368}"/>
              </a:ext>
            </a:extLst>
          </p:cNvPr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3A1630E-60C5-D167-DFDB-D19402C5D6CA}"/>
              </a:ext>
            </a:extLst>
          </p:cNvPr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C9295FA-580A-8586-FC44-1D3A32CF7EF4}"/>
              </a:ext>
            </a:extLst>
          </p:cNvPr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09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7FEA2A8-F8AF-F031-6582-B2FF45DBD068}"/>
              </a:ext>
            </a:extLst>
          </p:cNvPr>
          <p:cNvSpPr/>
          <p:nvPr/>
        </p:nvSpPr>
        <p:spPr>
          <a:xfrm>
            <a:off x="405956" y="8399167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9DD6145-4D88-5D26-61AF-5B9B9C04D581}"/>
              </a:ext>
            </a:extLst>
          </p:cNvPr>
          <p:cNvSpPr txBox="1"/>
          <p:nvPr/>
        </p:nvSpPr>
        <p:spPr>
          <a:xfrm>
            <a:off x="3531351" y="2744348"/>
            <a:ext cx="786772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 dirty="0">
                <a:solidFill>
                  <a:srgbClr val="33CC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songs per playlist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AA5E8E5-85A7-4A1D-A414-1D803EED7126}"/>
              </a:ext>
            </a:extLst>
          </p:cNvPr>
          <p:cNvSpPr txBox="1"/>
          <p:nvPr/>
        </p:nvSpPr>
        <p:spPr>
          <a:xfrm>
            <a:off x="5746418" y="1685793"/>
            <a:ext cx="5652658" cy="63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3</a:t>
            </a: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F6E53017-B242-6E42-601B-496AF3F0449C}"/>
              </a:ext>
            </a:extLst>
          </p:cNvPr>
          <p:cNvSpPr/>
          <p:nvPr/>
        </p:nvSpPr>
        <p:spPr>
          <a:xfrm>
            <a:off x="15804116" y="814736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0FAC28E4-B076-7E27-BF73-CF7719402CFC}"/>
              </a:ext>
            </a:extLst>
          </p:cNvPr>
          <p:cNvSpPr/>
          <p:nvPr/>
        </p:nvSpPr>
        <p:spPr>
          <a:xfrm>
            <a:off x="16867253" y="88347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B61CF3F5-AA8E-0737-674E-83377B3478B6}"/>
              </a:ext>
            </a:extLst>
          </p:cNvPr>
          <p:cNvSpPr/>
          <p:nvPr/>
        </p:nvSpPr>
        <p:spPr>
          <a:xfrm>
            <a:off x="4012410" y="4152900"/>
            <a:ext cx="8915400" cy="3506204"/>
          </a:xfrm>
          <a:custGeom>
            <a:avLst/>
            <a:gdLst/>
            <a:ahLst/>
            <a:cxnLst/>
            <a:rect l="l" t="t" r="r" b="b"/>
            <a:pathLst>
              <a:path w="6354357" h="1678408">
                <a:moveTo>
                  <a:pt x="0" y="0"/>
                </a:moveTo>
                <a:lnTo>
                  <a:pt x="6354357" y="0"/>
                </a:lnTo>
                <a:lnTo>
                  <a:pt x="6354357" y="1678408"/>
                </a:lnTo>
                <a:lnTo>
                  <a:pt x="0" y="167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404" b="-5404"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866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9F84B-1D15-5C7D-836D-DC9D43BCB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F381B1-6AFD-0F20-A924-CEF90FF7F688}"/>
              </a:ext>
            </a:extLst>
          </p:cNvPr>
          <p:cNvGrpSpPr/>
          <p:nvPr/>
        </p:nvGrpSpPr>
        <p:grpSpPr>
          <a:xfrm rot="-5400000">
            <a:off x="3618953" y="2353450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D83A06-E3C2-B92E-B3EC-6385D0A78B8A}"/>
                </a:ext>
              </a:extLst>
            </p:cNvPr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5946F47-02E9-326A-4757-39B1AA468F87}"/>
                </a:ext>
              </a:extLst>
            </p:cNvPr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482EF4F-8733-0BFE-BCA2-181187F66E97}"/>
              </a:ext>
            </a:extLst>
          </p:cNvPr>
          <p:cNvSpPr/>
          <p:nvPr/>
        </p:nvSpPr>
        <p:spPr>
          <a:xfrm>
            <a:off x="0" y="151397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A785B16-616B-DE5D-247C-191B1C9C3EC8}"/>
              </a:ext>
            </a:extLst>
          </p:cNvPr>
          <p:cNvSpPr/>
          <p:nvPr/>
        </p:nvSpPr>
        <p:spPr>
          <a:xfrm flipV="1">
            <a:off x="0" y="504942"/>
            <a:ext cx="18288000" cy="4324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4E05C78-C456-0D40-6B1A-69F9CED9C191}"/>
              </a:ext>
            </a:extLst>
          </p:cNvPr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B80D64C-DEA1-3F62-D8B4-7086B7497E94}"/>
              </a:ext>
            </a:extLst>
          </p:cNvPr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210CCAC-26B8-8F2A-6A72-35FD2039DBA7}"/>
                </a:ext>
              </a:extLst>
            </p:cNvPr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B074B34-B15F-6056-3EF7-125AD875D5A2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43D3359-0771-4DB5-B92C-B229D464C892}"/>
              </a:ext>
            </a:extLst>
          </p:cNvPr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E1BEC3F-8C25-498E-6077-4F7BBD32CE12}"/>
              </a:ext>
            </a:extLst>
          </p:cNvPr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DD4E995-2975-BA28-98F5-DAC45B8D02AF}"/>
              </a:ext>
            </a:extLst>
          </p:cNvPr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3BE8720-2AED-C439-63CF-D773D6474ADF}"/>
              </a:ext>
            </a:extLst>
          </p:cNvPr>
          <p:cNvSpPr/>
          <p:nvPr/>
        </p:nvSpPr>
        <p:spPr>
          <a:xfrm>
            <a:off x="169567" y="5143500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F35CAD8-D9FC-B6F9-E394-6E13C38EB22F}"/>
              </a:ext>
            </a:extLst>
          </p:cNvPr>
          <p:cNvSpPr txBox="1"/>
          <p:nvPr/>
        </p:nvSpPr>
        <p:spPr>
          <a:xfrm>
            <a:off x="3598521" y="2493881"/>
            <a:ext cx="786772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Word2vec VS. Triplet Loss model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18BF44C-191A-1213-355B-9E914CB95A67}"/>
              </a:ext>
            </a:extLst>
          </p:cNvPr>
          <p:cNvSpPr txBox="1"/>
          <p:nvPr/>
        </p:nvSpPr>
        <p:spPr>
          <a:xfrm>
            <a:off x="5746418" y="1685793"/>
            <a:ext cx="5652658" cy="63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4</a:t>
            </a: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86E91D6D-A5F0-D090-7860-7860F978AE3F}"/>
              </a:ext>
            </a:extLst>
          </p:cNvPr>
          <p:cNvSpPr/>
          <p:nvPr/>
        </p:nvSpPr>
        <p:spPr>
          <a:xfrm>
            <a:off x="15811490" y="829504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FC63F050-A86C-A105-07D5-4CE41C9BC8DA}"/>
              </a:ext>
            </a:extLst>
          </p:cNvPr>
          <p:cNvSpPr/>
          <p:nvPr/>
        </p:nvSpPr>
        <p:spPr>
          <a:xfrm>
            <a:off x="16867253" y="88347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FAD0692A-509D-6684-A78D-76B3C90608CF}"/>
              </a:ext>
            </a:extLst>
          </p:cNvPr>
          <p:cNvSpPr/>
          <p:nvPr/>
        </p:nvSpPr>
        <p:spPr>
          <a:xfrm>
            <a:off x="16417374" y="5295900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E8BACA4-2EC8-8371-1AAF-67D726319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276156"/>
              </p:ext>
            </p:extLst>
          </p:nvPr>
        </p:nvGraphicFramePr>
        <p:xfrm>
          <a:off x="2667000" y="3096692"/>
          <a:ext cx="13106400" cy="5945194"/>
        </p:xfrm>
        <a:graphic>
          <a:graphicData uri="http://schemas.openxmlformats.org/drawingml/2006/table">
            <a:tbl>
              <a:tblPr firstRow="1" bandRow="1"/>
              <a:tblGrid>
                <a:gridCol w="3673642">
                  <a:extLst>
                    <a:ext uri="{9D8B030D-6E8A-4147-A177-3AD203B41FA5}">
                      <a16:colId xmlns:a16="http://schemas.microsoft.com/office/drawing/2014/main" val="290909267"/>
                    </a:ext>
                  </a:extLst>
                </a:gridCol>
                <a:gridCol w="4636168">
                  <a:extLst>
                    <a:ext uri="{9D8B030D-6E8A-4147-A177-3AD203B41FA5}">
                      <a16:colId xmlns:a16="http://schemas.microsoft.com/office/drawing/2014/main" val="3734687837"/>
                    </a:ext>
                  </a:extLst>
                </a:gridCol>
                <a:gridCol w="4796590">
                  <a:extLst>
                    <a:ext uri="{9D8B030D-6E8A-4147-A177-3AD203B41FA5}">
                      <a16:colId xmlns:a16="http://schemas.microsoft.com/office/drawing/2014/main" val="2864015359"/>
                    </a:ext>
                  </a:extLst>
                </a:gridCol>
              </a:tblGrid>
              <a:tr h="325379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Triplet Loss Model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Word2Vec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Aspect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8198"/>
                  </a:ext>
                </a:extLst>
              </a:tr>
              <a:tr h="325379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Siamese Network with Triplet Loss 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Skip-gram embedding model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Model &amp; Training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5905724"/>
                  </a:ext>
                </a:extLst>
              </a:tr>
              <a:tr h="650756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Learn context-aware song embeddings 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Embed songs to capture relationships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Goal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740680"/>
                  </a:ext>
                </a:extLst>
              </a:tr>
              <a:tr h="650756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Triplets: Anchor, Positive, Negative songs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artist names as tokens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Input Data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111763"/>
                  </a:ext>
                </a:extLst>
              </a:tr>
              <a:tr h="650756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Triplet Loss (minimizing anchor-positive distance vs. anchor-negative)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Skip-gram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Best Training Method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341733"/>
                  </a:ext>
                </a:extLst>
              </a:tr>
              <a:tr h="650756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Song embeddings optimized for playlist context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Song embeddings in a vector space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Output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431583"/>
                  </a:ext>
                </a:extLst>
              </a:tr>
              <a:tr h="325379">
                <a:tc>
                  <a:txBody>
                    <a:bodyPr/>
                    <a:lstStyle/>
                    <a:p>
                      <a:pPr algn="l" rtl="1" fontAlgn="ctr"/>
                      <a:r>
                        <a:rPr lang="nn-NO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Precision@K, Recall@K, MAP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F1-Score, Precision@K, Recall@K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Evaluation Metrics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6615107"/>
                  </a:ext>
                </a:extLst>
              </a:tr>
              <a:tr h="325379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Model ??? with MAP of ???%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Model 3 (F1: 82.3%)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Best Performance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9071793"/>
                  </a:ext>
                </a:extLst>
              </a:tr>
              <a:tr h="650756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Computationally expensive, sensitive to sampling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Easy to implement, good for large datasets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Strengths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518280"/>
                  </a:ext>
                </a:extLst>
              </a:tr>
              <a:tr h="650756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Computationally expensive, sensitive to sampling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Struggles with playlist-specific context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Weaknesses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8518229"/>
                  </a:ext>
                </a:extLst>
              </a:tr>
              <a:tr h="325379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Context-aware playlist creation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General song recommendations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Use Case Fit</a:t>
                      </a:r>
                    </a:p>
                  </a:txBody>
                  <a:tcPr marL="11430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592349"/>
                  </a:ext>
                </a:extLst>
              </a:tr>
              <a:tr h="325379"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GPU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CPU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1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nva Sans" panose="020B0604020202020204" charset="0"/>
                        </a:rPr>
                        <a:t>computational  requirements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6685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3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03656" y="2325378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715824" y="2371824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2362"/>
            <a:ext cx="18288000" cy="2370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AutoShape 9"/>
          <p:cNvSpPr/>
          <p:nvPr/>
        </p:nvSpPr>
        <p:spPr>
          <a:xfrm>
            <a:off x="59281" y="571575"/>
            <a:ext cx="18229440" cy="3367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1" name="Group 11"/>
          <p:cNvGrpSpPr/>
          <p:nvPr/>
        </p:nvGrpSpPr>
        <p:grpSpPr>
          <a:xfrm>
            <a:off x="1976790" y="759424"/>
            <a:ext cx="2015352" cy="627911"/>
            <a:chOff x="0" y="0"/>
            <a:chExt cx="530792" cy="1653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6903235" y="1831717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6478492" y="8608592"/>
            <a:ext cx="6354357" cy="1678408"/>
          </a:xfrm>
          <a:custGeom>
            <a:avLst/>
            <a:gdLst/>
            <a:ahLst/>
            <a:cxnLst/>
            <a:rect l="l" t="t" r="r" b="b"/>
            <a:pathLst>
              <a:path w="6354357" h="1678408">
                <a:moveTo>
                  <a:pt x="0" y="0"/>
                </a:moveTo>
                <a:lnTo>
                  <a:pt x="6354357" y="0"/>
                </a:lnTo>
                <a:lnTo>
                  <a:pt x="6354357" y="1678408"/>
                </a:lnTo>
                <a:lnTo>
                  <a:pt x="0" y="16784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404" b="-540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44417" y="7613559"/>
            <a:ext cx="5182783" cy="2673441"/>
          </a:xfrm>
          <a:custGeom>
            <a:avLst/>
            <a:gdLst/>
            <a:ahLst/>
            <a:cxnLst/>
            <a:rect l="l" t="t" r="r" b="b"/>
            <a:pathLst>
              <a:path w="5182783" h="2673441">
                <a:moveTo>
                  <a:pt x="0" y="0"/>
                </a:moveTo>
                <a:lnTo>
                  <a:pt x="5182783" y="0"/>
                </a:lnTo>
                <a:lnTo>
                  <a:pt x="5182783" y="2673441"/>
                </a:lnTo>
                <a:lnTo>
                  <a:pt x="0" y="26734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TextBox 18"/>
          <p:cNvSpPr txBox="1"/>
          <p:nvPr/>
        </p:nvSpPr>
        <p:spPr>
          <a:xfrm>
            <a:off x="7256026" y="2350846"/>
            <a:ext cx="5109958" cy="87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</a:pPr>
            <a:r>
              <a:rPr lang="en-US" sz="25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After data cleaning and preprocessing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1854" y="2416163"/>
            <a:ext cx="5323432" cy="43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5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Original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9734" y="4131994"/>
            <a:ext cx="6122236" cy="278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features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user_id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a hash of the user's Spotify user name 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artistname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name of the artist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title of the track 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playlistname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name of the playlist that contains this track.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24680" y="991949"/>
            <a:ext cx="2962117" cy="32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3774" y="3214419"/>
            <a:ext cx="61222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24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 12.7 million rows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76010" y="3223944"/>
            <a:ext cx="6150606" cy="662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 missing values and duplicate Rows.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 all string columns to lowercase, </a:t>
            </a:r>
            <a:r>
              <a:rPr lang="en-US" sz="2199" spc="213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Standartizing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text to ASCII, Removing one-char artists and track names.</a:t>
            </a:r>
          </a:p>
          <a:p>
            <a:pPr algn="l">
              <a:lnSpc>
                <a:spcPts val="3079"/>
              </a:lnSpc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Generating </a:t>
            </a:r>
            <a:r>
              <a:rPr lang="en-US" sz="2199" b="1" spc="2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new features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handle duplicate track names and playlist names: 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2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songe_name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199" b="1" spc="2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unq_playlist_name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3079"/>
              </a:lnSpc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094051" y="2457331"/>
            <a:ext cx="1326204" cy="869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242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EDA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242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 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5496" y="2967652"/>
            <a:ext cx="4585490" cy="936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user_id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1,048,575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unique artists: 279,658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unique users: 15,898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track_name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1854971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playlist_name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143640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song_name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2658530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unq_playlist_name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230708</a:t>
            </a: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Removing outliers: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</a:t>
            </a: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song_name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(&lt;43)  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Keeping songs that appear in at least 10 different playlists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include playlists with &gt;10 and &lt; 50 songs</a:t>
            </a: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  <a:spcBef>
                <a:spcPct val="0"/>
              </a:spcBef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7" name="Group 27"/>
          <p:cNvGrpSpPr/>
          <p:nvPr/>
        </p:nvGrpSpPr>
        <p:grpSpPr>
          <a:xfrm rot="-5400000">
            <a:off x="13344806" y="2371824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25">
            <a:extLst>
              <a:ext uri="{FF2B5EF4-FFF2-40B4-BE49-F238E27FC236}">
                <a16:creationId xmlns:a16="http://schemas.microsoft.com/office/drawing/2014/main" id="{AD845364-B681-4653-3C98-AAF0E08DEEAD}"/>
              </a:ext>
            </a:extLst>
          </p:cNvPr>
          <p:cNvSpPr/>
          <p:nvPr/>
        </p:nvSpPr>
        <p:spPr>
          <a:xfrm>
            <a:off x="15283266" y="899229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5BBE236C-EA60-A506-1567-0C76BE50C5E9}"/>
              </a:ext>
            </a:extLst>
          </p:cNvPr>
          <p:cNvSpPr/>
          <p:nvPr/>
        </p:nvSpPr>
        <p:spPr>
          <a:xfrm>
            <a:off x="16459200" y="97319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45B79D-DD52-69E4-70A0-949C94EA2DC5}"/>
              </a:ext>
            </a:extLst>
          </p:cNvPr>
          <p:cNvSpPr txBox="1"/>
          <p:nvPr/>
        </p:nvSpPr>
        <p:spPr>
          <a:xfrm>
            <a:off x="6333830" y="754499"/>
            <a:ext cx="5206357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5</a:t>
            </a:r>
          </a:p>
          <a:p>
            <a:pPr algn="ctr"/>
            <a:endParaRPr lang="he-IL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659E4D9-466A-9F94-72DE-988225783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276998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 sz="2700">
              <a:latin typeface="Canva Sans" panose="020B0604020202020204" charset="0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D9130F13-71E7-CB2B-F37A-EB19BBF9B85D}"/>
              </a:ext>
            </a:extLst>
          </p:cNvPr>
          <p:cNvSpPr/>
          <p:nvPr/>
        </p:nvSpPr>
        <p:spPr>
          <a:xfrm>
            <a:off x="1935452" y="1488880"/>
            <a:ext cx="13893733" cy="82278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63500"/>
          </a:effectLst>
        </p:spPr>
        <p:txBody>
          <a:bodyPr wrap="square" lIns="137160" tIns="68580" rIns="137160" bIns="68580">
            <a:spAutoFit/>
          </a:bodyPr>
          <a:lstStyle/>
          <a:p>
            <a:pPr algn="ctr">
              <a:lnSpc>
                <a:spcPts val="5608"/>
              </a:lnSpc>
            </a:pPr>
            <a:r>
              <a:rPr lang="en-US" sz="4400" b="1" spc="184" dirty="0">
                <a:solidFill>
                  <a:srgbClr val="33CC33"/>
                </a:solidFill>
                <a:latin typeface="Canva Sans" panose="020B0604020202020204" charset="0"/>
                <a:ea typeface="Cy Grotesk Grand Bold"/>
                <a:sym typeface="Cy Grotesk Grand Bold"/>
              </a:rPr>
              <a:t>Original data, features, data cleaning and EDA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ABE83CD-F02D-CCE0-77C0-E553D4A17F8C}"/>
              </a:ext>
            </a:extLst>
          </p:cNvPr>
          <p:cNvSpPr txBox="1"/>
          <p:nvPr/>
        </p:nvSpPr>
        <p:spPr>
          <a:xfrm>
            <a:off x="12072700" y="9715995"/>
            <a:ext cx="56057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Canva Sans" panose="020B0604020202020204" charset="0"/>
              </a:rPr>
              <a:t>Data Set from Kaggle: </a:t>
            </a:r>
            <a:r>
              <a:rPr lang="en-US" sz="2000" dirty="0">
                <a:latin typeface="Canva Sans" panose="020B0604020202020204" charset="0"/>
                <a:hlinkClick r:id="rId2"/>
              </a:rPr>
              <a:t>Spotify-playlists</a:t>
            </a:r>
            <a:endParaRPr lang="he-IL" sz="2000" dirty="0">
              <a:latin typeface="Canva Sans" panose="020B0604020202020204" charset="0"/>
            </a:endParaRPr>
          </a:p>
        </p:txBody>
      </p:sp>
      <p:pic>
        <p:nvPicPr>
          <p:cNvPr id="1031" name="Picture 7" descr="‪kaggle&quot; Icon - Download for free – Iconduck‬‏">
            <a:extLst>
              <a:ext uri="{FF2B5EF4-FFF2-40B4-BE49-F238E27FC236}">
                <a16:creationId xmlns:a16="http://schemas.microsoft.com/office/drawing/2014/main" id="{16CE98C6-18A6-5454-D219-8CAD689AE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11056" r="25891" b="5666"/>
          <a:stretch/>
        </p:blipFill>
        <p:spPr bwMode="auto">
          <a:xfrm>
            <a:off x="11758205" y="9631053"/>
            <a:ext cx="314495" cy="4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AA4F2F1-5054-FAD5-830B-CBE86A4C4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9" y="2974561"/>
            <a:ext cx="5606821" cy="2736348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13C93B9-498A-BF39-9687-1D5DB5F5A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06" y="6480138"/>
            <a:ext cx="5489594" cy="2961409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4C8FEA83-7E0F-D4FB-7CB9-7B4A6003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834" y="2974561"/>
            <a:ext cx="2879091" cy="2689091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BE1365D8-F4CF-8F33-1065-F0B677E59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833" y="5834516"/>
            <a:ext cx="5886449" cy="514395"/>
          </a:xfrm>
          <a:prstGeom prst="rect">
            <a:avLst/>
          </a:prstGeom>
          <a:effectLst>
            <a:innerShdw blurRad="114300">
              <a:schemeClr val="accent6">
                <a:lumMod val="75000"/>
              </a:schemeClr>
            </a:innerShdw>
          </a:effectLst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731F4AAB-BC52-C258-3173-C5493164A86B}"/>
              </a:ext>
            </a:extLst>
          </p:cNvPr>
          <p:cNvSpPr txBox="1"/>
          <p:nvPr/>
        </p:nvSpPr>
        <p:spPr>
          <a:xfrm>
            <a:off x="388398" y="2496375"/>
            <a:ext cx="665738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spc="184" dirty="0">
                <a:latin typeface="Canva Sans" panose="020B0604020202020204" charset="0"/>
                <a:ea typeface="Cy Grotesk Grand Bold"/>
                <a:sym typeface="Cy Grotesk Grand Bold"/>
              </a:rPr>
              <a:t>Raw data: Over 12.7 million rows</a:t>
            </a: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13EF0746-EFFB-5DEA-98DC-8C41FBD3F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7450" y="6634623"/>
            <a:ext cx="7299839" cy="2771476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8A777A40-2E25-305F-6446-1CC33145B5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0959" y="2833851"/>
            <a:ext cx="2879091" cy="2829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AutoShape 8">
            <a:extLst>
              <a:ext uri="{FF2B5EF4-FFF2-40B4-BE49-F238E27FC236}">
                <a16:creationId xmlns:a16="http://schemas.microsoft.com/office/drawing/2014/main" id="{2FF5BCD7-1DB9-F96B-33E1-9C6689A5B738}"/>
              </a:ext>
            </a:extLst>
          </p:cNvPr>
          <p:cNvSpPr/>
          <p:nvPr/>
        </p:nvSpPr>
        <p:spPr>
          <a:xfrm>
            <a:off x="1" y="1104899"/>
            <a:ext cx="18288000" cy="2408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D248B51B-0178-681A-69CF-A0B978BE662A}"/>
              </a:ext>
            </a:extLst>
          </p:cNvPr>
          <p:cNvSpPr/>
          <p:nvPr/>
        </p:nvSpPr>
        <p:spPr>
          <a:xfrm>
            <a:off x="1" y="322847"/>
            <a:ext cx="18288000" cy="3222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A8BCC4EA-C9D3-C4C9-03B9-7D62C041365C}"/>
              </a:ext>
            </a:extLst>
          </p:cNvPr>
          <p:cNvGrpSpPr/>
          <p:nvPr/>
        </p:nvGrpSpPr>
        <p:grpSpPr>
          <a:xfrm>
            <a:off x="1905000" y="399267"/>
            <a:ext cx="2267633" cy="661435"/>
            <a:chOff x="0" y="-38100"/>
            <a:chExt cx="538017" cy="203476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D449E762-8908-A0B1-545C-1A1C02593479}"/>
                </a:ext>
              </a:extLst>
            </p:cNvPr>
            <p:cNvSpPr/>
            <p:nvPr/>
          </p:nvSpPr>
          <p:spPr>
            <a:xfrm>
              <a:off x="7225" y="-26843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5549DC-7ADB-F1ED-02C9-CED539FF8FBE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91EA424-8711-D0A8-733F-D8385B2BDF0D}"/>
              </a:ext>
            </a:extLst>
          </p:cNvPr>
          <p:cNvSpPr txBox="1"/>
          <p:nvPr/>
        </p:nvSpPr>
        <p:spPr>
          <a:xfrm>
            <a:off x="2345967" y="460362"/>
            <a:ext cx="666117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800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8E2EF9C1-431B-EF74-4815-5B97742D4102}"/>
              </a:ext>
            </a:extLst>
          </p:cNvPr>
          <p:cNvSpPr/>
          <p:nvPr/>
        </p:nvSpPr>
        <p:spPr>
          <a:xfrm rot="5400000" flipH="1">
            <a:off x="3696988" y="371594"/>
            <a:ext cx="121842" cy="666116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7791B8F1-3EE5-DCBF-A5E5-7F60840A823E}"/>
              </a:ext>
            </a:extLst>
          </p:cNvPr>
          <p:cNvSpPr/>
          <p:nvPr/>
        </p:nvSpPr>
        <p:spPr>
          <a:xfrm>
            <a:off x="925531" y="531940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3713D7BE-1779-0DA4-BAD1-C630A66917A7}"/>
              </a:ext>
            </a:extLst>
          </p:cNvPr>
          <p:cNvSpPr/>
          <p:nvPr/>
        </p:nvSpPr>
        <p:spPr>
          <a:xfrm>
            <a:off x="15829185" y="523487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69E93CF9-5310-1602-ADC1-D7B44E57C0E4}"/>
              </a:ext>
            </a:extLst>
          </p:cNvPr>
          <p:cNvSpPr/>
          <p:nvPr/>
        </p:nvSpPr>
        <p:spPr>
          <a:xfrm>
            <a:off x="15058078" y="477973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3BDDFA-433F-FF1B-2899-83E7F3AB4DFA}"/>
              </a:ext>
            </a:extLst>
          </p:cNvPr>
          <p:cNvSpPr txBox="1"/>
          <p:nvPr/>
        </p:nvSpPr>
        <p:spPr>
          <a:xfrm>
            <a:off x="12344400" y="533353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242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Data and Features</a:t>
            </a:r>
          </a:p>
          <a:p>
            <a:endParaRPr lang="he-IL" dirty="0">
              <a:latin typeface="Canva Sans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9A3AA-3F0F-106E-C294-6D7A630DC341}"/>
              </a:ext>
            </a:extLst>
          </p:cNvPr>
          <p:cNvSpPr txBox="1"/>
          <p:nvPr/>
        </p:nvSpPr>
        <p:spPr>
          <a:xfrm>
            <a:off x="13487400" y="2974561"/>
            <a:ext cx="4191000" cy="30833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CF6E9DE1-9436-FDEA-B28E-42CCD219C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1702" y="2688019"/>
            <a:ext cx="4762396" cy="3745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latin typeface="Canva Sans" panose="020B0604020202020204" charset="0"/>
              </a:rPr>
              <a:t>Unique tokens </a:t>
            </a:r>
            <a:r>
              <a:rPr lang="en-US" sz="1600" dirty="0">
                <a:latin typeface="Canva Sans" panose="020B0604020202020204" charset="0"/>
              </a:rPr>
              <a:t>: 121,471 unique tokens (distinct elements, like songs or artists) in "starred" playlists.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Rare</a:t>
            </a:r>
            <a:r>
              <a:rPr kumimoji="0" lang="he-IL" altLang="he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 </a:t>
            </a: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Tokens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: </a:t>
            </a:r>
            <a:r>
              <a:rPr lang="en-US" sz="1600" dirty="0"/>
              <a:t>Out of these, 55,529 tokens (45.7%) appear only once in the entire dataset, marking them as rare.</a:t>
            </a: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Key</a:t>
            </a:r>
            <a:r>
              <a:rPr kumimoji="0" lang="he-IL" altLang="he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 </a:t>
            </a: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Insight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:</a:t>
            </a:r>
            <a:r>
              <a:rPr lang="en-US" sz="1600" dirty="0"/>
              <a:t> This high proportion of rare tokens indicates that "starred" playlists introduce a significant amount of noise.</a:t>
            </a: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9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60909" y="2042260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11790" y="5391883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76476"/>
            <a:ext cx="18288000" cy="3254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0" y="573430"/>
            <a:ext cx="18288000" cy="1718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976790" y="616355"/>
            <a:ext cx="2035620" cy="772572"/>
            <a:chOff x="-5338" y="-38100"/>
            <a:chExt cx="536130" cy="203476"/>
          </a:xfrm>
        </p:grpSpPr>
        <p:sp>
          <p:nvSpPr>
            <p:cNvPr id="12" name="Freeform 12"/>
            <p:cNvSpPr/>
            <p:nvPr/>
          </p:nvSpPr>
          <p:spPr>
            <a:xfrm>
              <a:off x="-5338" y="-4593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dirty="0">
                <a:latin typeface="Canva Sans" panose="020B0604020202020204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12675179" y="2102445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Canva Sans" panose="020B060402020202020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81418" y="2157929"/>
            <a:ext cx="3046633" cy="42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 b="1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TOKENS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878" y="5537794"/>
            <a:ext cx="4645819" cy="42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 b="1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WORD2VEC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35365" y="830262"/>
            <a:ext cx="452393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22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Word2vec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1976" y="2938474"/>
            <a:ext cx="4785047" cy="175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Converts each playlist into a list of song names (tokens). </a:t>
            </a:r>
            <a:r>
              <a:rPr lang="en-US" sz="1600" spc="193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Eeach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playlist becomes a "sentence," and each “song” becomes a "word" in that sentence.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600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188560" y="2193431"/>
            <a:ext cx="38357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SIMILARITY MAP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5680" y="6256819"/>
            <a:ext cx="4743048" cy="283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Word2Vec represents songs as vectors in a multi-dimensional space (dense vector).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Songs that are closer to each other in this vector space are likely to co-occur in playlists and share similar characteristics. Therefore, these songs are recommended together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35365" y="2968766"/>
            <a:ext cx="5552635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Basic similarity map:</a:t>
            </a:r>
          </a:p>
          <a:p>
            <a:pPr algn="l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Establishes connections between playlists based on shared (overlap) songs.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35364" y="4670566"/>
            <a:ext cx="5178177" cy="283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9"/>
              </a:lnSpc>
            </a:pPr>
            <a:r>
              <a:rPr lang="en-US" sz="1600" b="1" spc="196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Cosine-Based Similarity Map</a:t>
            </a:r>
          </a:p>
          <a:p>
            <a:pPr algn="just">
              <a:lnSpc>
                <a:spcPts val="2829"/>
              </a:lnSpc>
            </a:pPr>
            <a:r>
              <a:rPr lang="en-US" sz="1600" spc="196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Each playlist is represented by its average vector, and connections between playlists are based on cosine similarity between these vectors.</a:t>
            </a:r>
          </a:p>
          <a:p>
            <a:pPr algn="just">
              <a:lnSpc>
                <a:spcPts val="2829"/>
              </a:lnSpc>
            </a:pPr>
            <a:endParaRPr lang="en-US" sz="1600" spc="19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829"/>
              </a:lnSpc>
            </a:pPr>
            <a:endParaRPr lang="en-US" sz="1600" spc="19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829"/>
              </a:lnSpc>
              <a:spcBef>
                <a:spcPct val="0"/>
              </a:spcBef>
            </a:pPr>
            <a:endParaRPr lang="en-US" sz="1600" spc="19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970870" y="7739412"/>
            <a:ext cx="4318410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PRECISION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=1.00</a:t>
            </a:r>
          </a:p>
          <a:p>
            <a:pPr algn="l">
              <a:lnSpc>
                <a:spcPts val="2798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RECALL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=0.19</a:t>
            </a:r>
          </a:p>
          <a:p>
            <a:pPr algn="l">
              <a:lnSpc>
                <a:spcPts val="2798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F1 SCORE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: 0.32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endParaRPr lang="en-US" sz="1600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D77065A-1B2D-669B-47F2-A4399DA4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49" y="2279590"/>
            <a:ext cx="6830677" cy="672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5">
            <a:extLst>
              <a:ext uri="{FF2B5EF4-FFF2-40B4-BE49-F238E27FC236}">
                <a16:creationId xmlns:a16="http://schemas.microsoft.com/office/drawing/2014/main" id="{D5914D9B-216A-2AED-4A2C-ADCAA1C840C2}"/>
              </a:ext>
            </a:extLst>
          </p:cNvPr>
          <p:cNvGrpSpPr/>
          <p:nvPr/>
        </p:nvGrpSpPr>
        <p:grpSpPr>
          <a:xfrm rot="-5400000">
            <a:off x="12565543" y="7158413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50CE16A-A2C7-7644-8383-852FBD6ADD8E}"/>
                </a:ext>
              </a:extLst>
            </p:cNvPr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CED79EFB-A88F-8DF0-CDD7-5EC4BAC28770}"/>
                </a:ext>
              </a:extLst>
            </p:cNvPr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94D75D1-65BC-85B6-43EF-7BBEFCFA97B4}"/>
              </a:ext>
            </a:extLst>
          </p:cNvPr>
          <p:cNvSpPr txBox="1"/>
          <p:nvPr/>
        </p:nvSpPr>
        <p:spPr>
          <a:xfrm>
            <a:off x="12891818" y="7126051"/>
            <a:ext cx="5021723" cy="478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800" b="1" spc="232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EVALUATION OF THE MODEL</a:t>
            </a:r>
          </a:p>
        </p:txBody>
      </p:sp>
      <p:sp>
        <p:nvSpPr>
          <p:cNvPr id="37" name="Freeform 25">
            <a:extLst>
              <a:ext uri="{FF2B5EF4-FFF2-40B4-BE49-F238E27FC236}">
                <a16:creationId xmlns:a16="http://schemas.microsoft.com/office/drawing/2014/main" id="{6060AE1A-C057-4D00-997F-27FE306BE8B7}"/>
              </a:ext>
            </a:extLst>
          </p:cNvPr>
          <p:cNvSpPr/>
          <p:nvPr/>
        </p:nvSpPr>
        <p:spPr>
          <a:xfrm>
            <a:off x="15511682" y="783745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446A97BB-46C7-8062-9FDC-1AF6A2CBC3EB}"/>
              </a:ext>
            </a:extLst>
          </p:cNvPr>
          <p:cNvSpPr/>
          <p:nvPr/>
        </p:nvSpPr>
        <p:spPr>
          <a:xfrm>
            <a:off x="16699526" y="87242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A877D3C7-197B-8FE5-55DA-464D1BE4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58519"/>
            <a:ext cx="10483646" cy="39141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0B7B3B7-327D-4763-8EA6-A1CCEBBF9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1" y="1208120"/>
            <a:ext cx="5322029" cy="37725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1979CDD-F900-8B07-0D68-6B4EF4BA8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86" y="5183105"/>
            <a:ext cx="6030041" cy="3712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0F16BCB-927C-82CF-B1B7-9C81F1398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550" y="5285291"/>
            <a:ext cx="4863779" cy="4417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E62C899-37B7-6702-23EB-35ECFF976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8303" y="5360360"/>
            <a:ext cx="6201389" cy="1714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4430379-C241-523B-A61D-7A722B194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6807" y="7262566"/>
            <a:ext cx="6633840" cy="22976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A8B66A71-BFBB-ACDE-6337-5A79085787C9}"/>
              </a:ext>
            </a:extLst>
          </p:cNvPr>
          <p:cNvSpPr/>
          <p:nvPr/>
        </p:nvSpPr>
        <p:spPr>
          <a:xfrm>
            <a:off x="9570823" y="-206358"/>
            <a:ext cx="277063" cy="1154162"/>
          </a:xfrm>
          <a:prstGeom prst="rect">
            <a:avLst/>
          </a:prstGeom>
          <a:solidFill>
            <a:schemeClr val="bg1"/>
          </a:solidFill>
        </p:spPr>
        <p:txBody>
          <a:bodyPr wrap="none" lIns="137160" tIns="68580" rIns="137160" bIns="68580">
            <a:noAutofit/>
          </a:bodyPr>
          <a:lstStyle/>
          <a:p>
            <a:pPr algn="ctr"/>
            <a:endParaRPr lang="he-IL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noFill/>
              <a:effectLst>
                <a:reflection stA="45000" endPos="2000" dist="50800" dir="5400000" sy="-100000" algn="bl" rotWithShape="0"/>
              </a:effectLst>
            </a:endParaRPr>
          </a:p>
        </p:txBody>
      </p:sp>
      <p:sp>
        <p:nvSpPr>
          <p:cNvPr id="14" name="מעגל: חלול 13">
            <a:extLst>
              <a:ext uri="{FF2B5EF4-FFF2-40B4-BE49-F238E27FC236}">
                <a16:creationId xmlns:a16="http://schemas.microsoft.com/office/drawing/2014/main" id="{4670A0EF-2A9A-39AF-81BA-830CC4B6AE85}"/>
              </a:ext>
            </a:extLst>
          </p:cNvPr>
          <p:cNvSpPr/>
          <p:nvPr/>
        </p:nvSpPr>
        <p:spPr>
          <a:xfrm>
            <a:off x="3122123" y="2573396"/>
            <a:ext cx="331434" cy="26547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700">
              <a:solidFill>
                <a:schemeClr val="tx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020D5E94-BEED-4C06-A705-25208EFF2822}"/>
              </a:ext>
            </a:extLst>
          </p:cNvPr>
          <p:cNvSpPr txBox="1"/>
          <p:nvPr/>
        </p:nvSpPr>
        <p:spPr>
          <a:xfrm>
            <a:off x="76904" y="8933895"/>
            <a:ext cx="6299015" cy="10618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1">
            <a:noAutofit/>
          </a:bodyPr>
          <a:lstStyle/>
          <a:p>
            <a:pPr algn="ctr"/>
            <a:br>
              <a:rPr lang="en-US" sz="2100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100" b="1" dirty="0">
                <a:solidFill>
                  <a:srgbClr val="33CC33"/>
                </a:solidFill>
              </a:rPr>
              <a:t>Best model chosen is 3 based on best F1 score</a:t>
            </a:r>
            <a:endParaRPr lang="he-IL" sz="2100" b="1" dirty="0">
              <a:solidFill>
                <a:srgbClr val="33CC33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818D154-F7F2-85CC-742B-01F3831FF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4361" y="9681158"/>
            <a:ext cx="3303639" cy="605843"/>
          </a:xfrm>
          <a:prstGeom prst="rect">
            <a:avLst/>
          </a:prstGeom>
        </p:spPr>
      </p:pic>
      <p:sp>
        <p:nvSpPr>
          <p:cNvPr id="3" name="AutoShape 9">
            <a:extLst>
              <a:ext uri="{FF2B5EF4-FFF2-40B4-BE49-F238E27FC236}">
                <a16:creationId xmlns:a16="http://schemas.microsoft.com/office/drawing/2014/main" id="{38502791-5868-3050-A5BA-B0D98828A354}"/>
              </a:ext>
            </a:extLst>
          </p:cNvPr>
          <p:cNvSpPr/>
          <p:nvPr/>
        </p:nvSpPr>
        <p:spPr>
          <a:xfrm>
            <a:off x="1" y="258924"/>
            <a:ext cx="1823719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2617942-F43D-36E9-3C19-5E5072F2FC26}"/>
              </a:ext>
            </a:extLst>
          </p:cNvPr>
          <p:cNvSpPr/>
          <p:nvPr/>
        </p:nvSpPr>
        <p:spPr>
          <a:xfrm flipV="1">
            <a:off x="0" y="1018458"/>
            <a:ext cx="18288000" cy="11704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6086E636-A393-371B-4418-C33553C2C1C6}"/>
              </a:ext>
            </a:extLst>
          </p:cNvPr>
          <p:cNvGrpSpPr/>
          <p:nvPr/>
        </p:nvGrpSpPr>
        <p:grpSpPr>
          <a:xfrm>
            <a:off x="1272488" y="319893"/>
            <a:ext cx="2015352" cy="627911"/>
            <a:chOff x="0" y="0"/>
            <a:chExt cx="530792" cy="165376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BE933EE-9FEC-5EBC-BEDA-5F6CAD93ED23}"/>
                </a:ext>
              </a:extLst>
            </p:cNvPr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535EC211-A519-8FB0-DE5E-4385BF673C4B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C7C7C75-EA8C-12C7-121A-6831F584E528}"/>
              </a:ext>
            </a:extLst>
          </p:cNvPr>
          <p:cNvSpPr txBox="1"/>
          <p:nvPr/>
        </p:nvSpPr>
        <p:spPr>
          <a:xfrm>
            <a:off x="1592827" y="417941"/>
            <a:ext cx="9372600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800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B03F0D9F-7E5C-B940-2E60-699805B8D0D0}"/>
              </a:ext>
            </a:extLst>
          </p:cNvPr>
          <p:cNvSpPr/>
          <p:nvPr/>
        </p:nvSpPr>
        <p:spPr>
          <a:xfrm rot="5400000">
            <a:off x="2365530" y="322998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9216A76D-5A9F-0662-C5BD-CF0EB6064EEE}"/>
              </a:ext>
            </a:extLst>
          </p:cNvPr>
          <p:cNvSpPr/>
          <p:nvPr/>
        </p:nvSpPr>
        <p:spPr>
          <a:xfrm>
            <a:off x="565959" y="493680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E3AF03-916D-1CE0-F000-E3E8A5116A24}"/>
              </a:ext>
            </a:extLst>
          </p:cNvPr>
          <p:cNvSpPr txBox="1"/>
          <p:nvPr/>
        </p:nvSpPr>
        <p:spPr>
          <a:xfrm>
            <a:off x="10992466" y="417941"/>
            <a:ext cx="9376346" cy="47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400" spc="22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Word2vec artist-based Model</a:t>
            </a:r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89855DA2-5FEB-8D91-9A71-2F9F13BB34E9}"/>
              </a:ext>
            </a:extLst>
          </p:cNvPr>
          <p:cNvSpPr/>
          <p:nvPr/>
        </p:nvSpPr>
        <p:spPr>
          <a:xfrm>
            <a:off x="16252709" y="417941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84066EB3-1F64-CA00-5871-B313F1ED26F0}"/>
              </a:ext>
            </a:extLst>
          </p:cNvPr>
          <p:cNvSpPr/>
          <p:nvPr/>
        </p:nvSpPr>
        <p:spPr>
          <a:xfrm>
            <a:off x="17397289" y="471473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035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545654"/>
            <a:ext cx="18288000" cy="2875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0" y="526456"/>
            <a:ext cx="18288000" cy="2109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06392" y="8595198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5743927" y="1842106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35365" y="830262"/>
            <a:ext cx="4523935" cy="3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pc="22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Siamese network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23289" y="1993406"/>
            <a:ext cx="4718402" cy="42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400" b="1" spc="252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SIAMESE NETWORK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941" y="3232018"/>
            <a:ext cx="4987299" cy="553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3"/>
              </a:lnSpc>
            </a:pPr>
            <a:r>
              <a:rPr lang="en-US" b="1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Triplet Structure</a:t>
            </a: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•Anchor Song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A song from the playlist.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•Positive Song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Another song from the same playlist.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•Negative Song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A song not in the playlist.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•Triplet Generation Process: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•Balanced Sampling of Easy Negatives and Hard Negatives: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•Diversity Logic to ensure wide coverage of songs.</a:t>
            </a:r>
          </a:p>
          <a:p>
            <a:pPr algn="l">
              <a:lnSpc>
                <a:spcPts val="3053"/>
              </a:lnSpc>
              <a:spcBef>
                <a:spcPct val="0"/>
              </a:spcBef>
            </a:pPr>
            <a:endParaRPr lang="en-US" spc="211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07141" y="3008158"/>
            <a:ext cx="5982853" cy="561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b="1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Siamese Network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•Pairwise Similarity: Can analyze songs pairs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•Flexibility: Learns embeddings that adapt to new playlists.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•Sparse Data Efficiency: Manages implicit song relationships in large, sparse datasets.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•Loss Function - Triplet Loss: Ensures songs in the same playlist are closer in the embedding space than those that are unrelated.</a:t>
            </a:r>
          </a:p>
          <a:p>
            <a:pPr algn="l">
              <a:lnSpc>
                <a:spcPts val="3358"/>
              </a:lnSpc>
              <a:spcBef>
                <a:spcPct val="0"/>
              </a:spcBef>
            </a:pPr>
            <a:endParaRPr lang="en-US" spc="232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601450" y="7078958"/>
            <a:ext cx="5657850" cy="284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1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Validation</a:t>
            </a: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Probability Calculation:</a:t>
            </a: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Cosine similarity between embeddings</a:t>
            </a: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Ranking Metrics:</a:t>
            </a:r>
          </a:p>
          <a:p>
            <a:pPr algn="l">
              <a:lnSpc>
                <a:spcPts val="2799"/>
              </a:lnSpc>
            </a:pP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Precision@K</a:t>
            </a:r>
            <a:endParaRPr lang="en-US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799"/>
              </a:lnSpc>
            </a:pP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Recall@K</a:t>
            </a:r>
            <a:endParaRPr lang="en-US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Mean Average Precision (MAP).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FE3F55CF-C4C1-A0B6-78F7-B12EBC3CD9C4}"/>
              </a:ext>
            </a:extLst>
          </p:cNvPr>
          <p:cNvSpPr/>
          <p:nvPr/>
        </p:nvSpPr>
        <p:spPr>
          <a:xfrm>
            <a:off x="15039853" y="830262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27E504-C5BD-5D36-88C1-8342C685A1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3895" y="2058371"/>
            <a:ext cx="6182588" cy="4058216"/>
          </a:xfrm>
          <a:prstGeom prst="rect">
            <a:avLst/>
          </a:prstGeom>
        </p:spPr>
      </p:pic>
      <p:sp>
        <p:nvSpPr>
          <p:cNvPr id="23" name="Freeform 10">
            <a:extLst>
              <a:ext uri="{FF2B5EF4-FFF2-40B4-BE49-F238E27FC236}">
                <a16:creationId xmlns:a16="http://schemas.microsoft.com/office/drawing/2014/main" id="{32CDEDE7-4A53-7B83-ED14-18C2666E32AD}"/>
              </a:ext>
            </a:extLst>
          </p:cNvPr>
          <p:cNvSpPr/>
          <p:nvPr/>
        </p:nvSpPr>
        <p:spPr>
          <a:xfrm>
            <a:off x="15905861" y="92866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513970"/>
            <a:ext cx="18288000" cy="6437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0" y="548190"/>
            <a:ext cx="18288000" cy="2528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365597" y="4991100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12735365" y="830262"/>
            <a:ext cx="452393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05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3341520" y="1942281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238551" y="4872598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4191000" y="2178797"/>
            <a:ext cx="76962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3600" b="1" spc="26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of the 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9133" y="2439551"/>
            <a:ext cx="13105054" cy="52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200000"/>
              </a:lnSpc>
              <a:spcBef>
                <a:spcPct val="0"/>
              </a:spcBef>
            </a:pPr>
            <a:endParaRPr lang="en-US" sz="1999" spc="19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1CCE6679-23AD-4B73-03A3-6EBB954A212F}"/>
              </a:ext>
            </a:extLst>
          </p:cNvPr>
          <p:cNvSpPr/>
          <p:nvPr/>
        </p:nvSpPr>
        <p:spPr>
          <a:xfrm>
            <a:off x="14753919" y="786298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6633638-9997-F445-F60D-37D98E0445BE}"/>
              </a:ext>
            </a:extLst>
          </p:cNvPr>
          <p:cNvSpPr/>
          <p:nvPr/>
        </p:nvSpPr>
        <p:spPr>
          <a:xfrm>
            <a:off x="15729710" y="886059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1D5FDE-BA7C-4D97-1642-F8E1EBCE5CBD}"/>
              </a:ext>
            </a:extLst>
          </p:cNvPr>
          <p:cNvSpPr txBox="1"/>
          <p:nvPr/>
        </p:nvSpPr>
        <p:spPr>
          <a:xfrm>
            <a:off x="2679589" y="2904372"/>
            <a:ext cx="11236982" cy="77267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 algn="l" rtl="0">
              <a:lnSpc>
                <a:spcPct val="200000"/>
              </a:lnSpc>
              <a:spcAft>
                <a:spcPts val="800"/>
              </a:spcAft>
              <a:tabLst>
                <a:tab pos="859155" algn="l"/>
                <a:tab pos="914400" algn="l"/>
              </a:tabLst>
            </a:pPr>
            <a:r>
              <a:rPr lang="en-US" b="1" kern="100" dirty="0"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1. </a:t>
            </a:r>
            <a:r>
              <a:rPr lang="en-US" b="1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Long Execution Time</a:t>
            </a:r>
            <a:r>
              <a:rPr lang="en-US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: The runtime for various stages of the project was significantly long, making iterative experimentation challenging.</a:t>
            </a:r>
          </a:p>
          <a:p>
            <a:pPr lvl="1" algn="l" rtl="0">
              <a:lnSpc>
                <a:spcPct val="200000"/>
              </a:lnSpc>
              <a:spcAft>
                <a:spcPts val="800"/>
              </a:spcAft>
              <a:tabLst>
                <a:tab pos="859155" algn="l"/>
                <a:tab pos="914400" algn="l"/>
              </a:tabLst>
            </a:pPr>
            <a:r>
              <a:rPr lang="en-US" b="1" kern="100" dirty="0"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2</a:t>
            </a:r>
            <a:r>
              <a:rPr lang="en-US" kern="100" dirty="0"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. </a:t>
            </a:r>
            <a:r>
              <a:rPr lang="en-US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Limited Features: The original dataset was based on only four features.</a:t>
            </a:r>
          </a:p>
          <a:p>
            <a:pPr lvl="1" algn="l" rtl="0">
              <a:lnSpc>
                <a:spcPct val="200000"/>
              </a:lnSpc>
              <a:spcAft>
                <a:spcPts val="800"/>
              </a:spcAft>
              <a:tabLst>
                <a:tab pos="859155" algn="l"/>
                <a:tab pos="914400" algn="l"/>
              </a:tabLst>
            </a:pPr>
            <a:r>
              <a:rPr lang="en-US" b="1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3. Data Integration Limitations</a:t>
            </a:r>
            <a:r>
              <a:rPr lang="en-US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: Due to the large number of songs in the dataset, we couldn't integrate external databases to enrich the data with additional demographic or user-related information.</a:t>
            </a:r>
          </a:p>
          <a:p>
            <a:pPr lvl="1" algn="l" rtl="0">
              <a:lnSpc>
                <a:spcPct val="200000"/>
              </a:lnSpc>
              <a:spcAft>
                <a:spcPts val="800"/>
              </a:spcAft>
              <a:tabLst>
                <a:tab pos="859155" algn="l"/>
                <a:tab pos="914400" algn="l"/>
              </a:tabLst>
            </a:pPr>
            <a:r>
              <a:rPr lang="en-US" b="1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4. Collaboration Bottlenecks</a:t>
            </a:r>
            <a:r>
              <a:rPr lang="en-US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: While we aimed to work collaboratively, the extended runtime made it difficult to wait for each other's progress, except during the exploratory data analysis phase.</a:t>
            </a:r>
          </a:p>
          <a:p>
            <a:pPr lvl="1" algn="l" rtl="0">
              <a:lnSpc>
                <a:spcPct val="200000"/>
              </a:lnSpc>
              <a:spcAft>
                <a:spcPts val="800"/>
              </a:spcAft>
              <a:tabLst>
                <a:tab pos="859155" algn="l"/>
                <a:tab pos="914400" algn="l"/>
              </a:tabLst>
            </a:pPr>
            <a:r>
              <a:rPr lang="en-US" b="1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5. Cold Start Problem</a:t>
            </a:r>
            <a:r>
              <a:rPr lang="en-US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lvl="1" algn="l" rtl="0">
              <a:lnSpc>
                <a:spcPct val="200000"/>
              </a:lnSpc>
              <a:spcAft>
                <a:spcPts val="800"/>
              </a:spcAft>
              <a:tabLst>
                <a:tab pos="859155" algn="l"/>
                <a:tab pos="914400" algn="l"/>
              </a:tabLst>
            </a:pPr>
            <a:r>
              <a:rPr lang="en-US" b="1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6. Word2Vec Limitations</a:t>
            </a:r>
            <a:r>
              <a:rPr lang="en-US" kern="100" dirty="0">
                <a:effectLst/>
                <a:latin typeface="Canva Sans" panose="020B0604020202020204" charset="0"/>
                <a:ea typeface="Aptos" panose="020B0004020202020204" pitchFamily="34" charset="0"/>
                <a:cs typeface="Arial" panose="020B0604020202020204" pitchFamily="34" charset="0"/>
              </a:rPr>
              <a:t>: The Word2Vec model doesn't consider the order of songs in playlists, which might impact capturing the contextual relationships between songs.</a:t>
            </a:r>
          </a:p>
          <a:p>
            <a:pPr algn="l" rtl="0">
              <a:lnSpc>
                <a:spcPct val="200000"/>
              </a:lnSpc>
              <a:spcAft>
                <a:spcPts val="800"/>
              </a:spcAft>
            </a:pPr>
            <a:r>
              <a:rPr lang="he-IL" sz="1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  <a:endParaRPr lang="en-US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237658" y="3674556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705237"/>
            <a:ext cx="18288000" cy="4581763"/>
            <a:chOff x="0" y="0"/>
            <a:chExt cx="2833290" cy="7098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3290" cy="709835"/>
            </a:xfrm>
            <a:custGeom>
              <a:avLst/>
              <a:gdLst/>
              <a:ahLst/>
              <a:cxnLst/>
              <a:rect l="l" t="t" r="r" b="b"/>
              <a:pathLst>
                <a:path w="2833290" h="709835">
                  <a:moveTo>
                    <a:pt x="0" y="0"/>
                  </a:moveTo>
                  <a:lnTo>
                    <a:pt x="2833290" y="0"/>
                  </a:lnTo>
                  <a:lnTo>
                    <a:pt x="2833290" y="709835"/>
                  </a:lnTo>
                  <a:lnTo>
                    <a:pt x="0" y="709835"/>
                  </a:lnTo>
                  <a:close/>
                </a:path>
              </a:pathLst>
            </a:custGeom>
            <a:blipFill>
              <a:blip r:embed="rId2"/>
              <a:stretch>
                <a:fillRect t="-141327" b="-2510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0" y="3670962"/>
            <a:ext cx="5652658" cy="6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0" y="1537822"/>
            <a:ext cx="18288000" cy="3990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AutoShape 10"/>
          <p:cNvSpPr/>
          <p:nvPr/>
        </p:nvSpPr>
        <p:spPr>
          <a:xfrm>
            <a:off x="0" y="563465"/>
            <a:ext cx="18288000" cy="3709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2" name="Group 12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06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5335041" y="3230529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1754591" y="3105892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97CDCE79-8FF8-DB1F-A9C0-FB7F50FC1AEA}"/>
              </a:ext>
            </a:extLst>
          </p:cNvPr>
          <p:cNvSpPr/>
          <p:nvPr/>
        </p:nvSpPr>
        <p:spPr>
          <a:xfrm>
            <a:off x="15836071" y="793098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6D6949E5-E031-1298-444F-50B69C87619C}"/>
              </a:ext>
            </a:extLst>
          </p:cNvPr>
          <p:cNvSpPr/>
          <p:nvPr/>
        </p:nvSpPr>
        <p:spPr>
          <a:xfrm>
            <a:off x="17206753" y="883335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557254" y="1925972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1545654"/>
            <a:ext cx="18288000" cy="1998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0" y="516687"/>
            <a:ext cx="18288000" cy="4320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5335042" y="2786427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2609152" y="6929404"/>
            <a:ext cx="12625039" cy="2689108"/>
          </a:xfrm>
          <a:custGeom>
            <a:avLst/>
            <a:gdLst/>
            <a:ahLst/>
            <a:cxnLst/>
            <a:rect l="l" t="t" r="r" b="b"/>
            <a:pathLst>
              <a:path w="12625039" h="2689108">
                <a:moveTo>
                  <a:pt x="0" y="0"/>
                </a:moveTo>
                <a:lnTo>
                  <a:pt x="12625039" y="0"/>
                </a:lnTo>
                <a:lnTo>
                  <a:pt x="12625039" y="2689108"/>
                </a:lnTo>
                <a:lnTo>
                  <a:pt x="0" y="2689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44" t="-6349" r="-464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2679590" y="3459713"/>
            <a:ext cx="14825272" cy="2693643"/>
          </a:xfrm>
          <a:custGeom>
            <a:avLst/>
            <a:gdLst/>
            <a:ahLst/>
            <a:cxnLst/>
            <a:rect l="l" t="t" r="r" b="b"/>
            <a:pathLst>
              <a:path w="14825272" h="2693643">
                <a:moveTo>
                  <a:pt x="0" y="0"/>
                </a:moveTo>
                <a:lnTo>
                  <a:pt x="14825272" y="0"/>
                </a:lnTo>
                <a:lnTo>
                  <a:pt x="14825272" y="2693643"/>
                </a:lnTo>
                <a:lnTo>
                  <a:pt x="0" y="26936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55" r="-2755" b="-5253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4865084" y="2105666"/>
            <a:ext cx="5652658" cy="6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14801" y="929518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9043" y="6277181"/>
            <a:ext cx="1192473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spc="213" dirty="0">
                <a:solidFill>
                  <a:srgbClr val="33CC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 Playlists for a Song: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 spc="213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20469" y="2910252"/>
            <a:ext cx="1192473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213" dirty="0">
                <a:solidFill>
                  <a:srgbClr val="33CC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Songs similar to input song:</a:t>
            </a:r>
          </a:p>
        </p:txBody>
      </p:sp>
      <p:sp>
        <p:nvSpPr>
          <p:cNvPr id="20" name="Freeform 20"/>
          <p:cNvSpPr/>
          <p:nvPr/>
        </p:nvSpPr>
        <p:spPr>
          <a:xfrm>
            <a:off x="502203" y="3013144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0106DC54-86D3-A028-081B-D54B6B85F3AF}"/>
              </a:ext>
            </a:extLst>
          </p:cNvPr>
          <p:cNvSpPr/>
          <p:nvPr/>
        </p:nvSpPr>
        <p:spPr>
          <a:xfrm>
            <a:off x="16646188" y="836557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EA4B53DF-8605-D014-196A-AD6F2460DE6A}"/>
              </a:ext>
            </a:extLst>
          </p:cNvPr>
          <p:cNvSpPr/>
          <p:nvPr/>
        </p:nvSpPr>
        <p:spPr>
          <a:xfrm>
            <a:off x="17504862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461007" y="2574437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51397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flipV="1">
            <a:off x="0" y="504942"/>
            <a:ext cx="18288000" cy="4324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08</a:t>
            </a:r>
          </a:p>
        </p:txBody>
      </p:sp>
      <p:sp>
        <p:nvSpPr>
          <p:cNvPr id="14" name="Freeform 14"/>
          <p:cNvSpPr/>
          <p:nvPr/>
        </p:nvSpPr>
        <p:spPr>
          <a:xfrm>
            <a:off x="405956" y="8399167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9871584" y="3872277"/>
            <a:ext cx="8416416" cy="5886328"/>
          </a:xfrm>
          <a:custGeom>
            <a:avLst/>
            <a:gdLst/>
            <a:ahLst/>
            <a:cxnLst/>
            <a:rect l="l" t="t" r="r" b="b"/>
            <a:pathLst>
              <a:path w="8416416" h="5886328">
                <a:moveTo>
                  <a:pt x="0" y="0"/>
                </a:moveTo>
                <a:lnTo>
                  <a:pt x="8416416" y="0"/>
                </a:lnTo>
                <a:lnTo>
                  <a:pt x="8416416" y="5886328"/>
                </a:lnTo>
                <a:lnTo>
                  <a:pt x="0" y="5886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278793" y="3559688"/>
            <a:ext cx="9373150" cy="2528657"/>
          </a:xfrm>
          <a:custGeom>
            <a:avLst/>
            <a:gdLst/>
            <a:ahLst/>
            <a:cxnLst/>
            <a:rect l="l" t="t" r="r" b="b"/>
            <a:pathLst>
              <a:path w="9373150" h="2528657">
                <a:moveTo>
                  <a:pt x="0" y="0"/>
                </a:moveTo>
                <a:lnTo>
                  <a:pt x="9373150" y="0"/>
                </a:lnTo>
                <a:lnTo>
                  <a:pt x="9373150" y="2528657"/>
                </a:lnTo>
                <a:lnTo>
                  <a:pt x="0" y="25286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057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3531351" y="2744348"/>
            <a:ext cx="27146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Fuzzy Matching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6418" y="1685793"/>
            <a:ext cx="5652658" cy="6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2</a:t>
            </a: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D3968690-B99F-FCF3-A0D9-73E809A26590}"/>
              </a:ext>
            </a:extLst>
          </p:cNvPr>
          <p:cNvSpPr/>
          <p:nvPr/>
        </p:nvSpPr>
        <p:spPr>
          <a:xfrm>
            <a:off x="15819644" y="839578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DEB6FBB0-1123-F371-7B51-A737BD00A30A}"/>
              </a:ext>
            </a:extLst>
          </p:cNvPr>
          <p:cNvSpPr/>
          <p:nvPr/>
        </p:nvSpPr>
        <p:spPr>
          <a:xfrm>
            <a:off x="16867253" y="88347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</TotalTime>
  <Words>975</Words>
  <Application>Microsoft Office PowerPoint</Application>
  <PresentationFormat>Custom</PresentationFormat>
  <Paragraphs>173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Aptos</vt:lpstr>
      <vt:lpstr>Cy Grotesk Grand Bold</vt:lpstr>
      <vt:lpstr>Canva Sans</vt:lpstr>
      <vt:lpstr>Calibri Light</vt:lpstr>
      <vt:lpstr>Canva Sans Bold</vt:lpstr>
      <vt:lpstr>Arial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</dc:title>
  <dc:creator>Or</dc:creator>
  <cp:lastModifiedBy>Or Cohen Raviv</cp:lastModifiedBy>
  <cp:revision>50</cp:revision>
  <dcterms:created xsi:type="dcterms:W3CDTF">2006-08-16T00:00:00Z</dcterms:created>
  <dcterms:modified xsi:type="dcterms:W3CDTF">2025-01-27T08:19:40Z</dcterms:modified>
  <dc:identifier>DAGc0uZrk8s</dc:identifier>
</cp:coreProperties>
</file>